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7"/>
  </p:notesMasterIdLst>
  <p:sldIdLst>
    <p:sldId id="282" r:id="rId2"/>
    <p:sldId id="289" r:id="rId3"/>
    <p:sldId id="298" r:id="rId4"/>
    <p:sldId id="300" r:id="rId5"/>
    <p:sldId id="305" r:id="rId6"/>
    <p:sldId id="306" r:id="rId7"/>
    <p:sldId id="307" r:id="rId8"/>
    <p:sldId id="308" r:id="rId9"/>
    <p:sldId id="309" r:id="rId10"/>
    <p:sldId id="312" r:id="rId11"/>
    <p:sldId id="313" r:id="rId12"/>
    <p:sldId id="314" r:id="rId13"/>
    <p:sldId id="304" r:id="rId14"/>
    <p:sldId id="311" r:id="rId15"/>
    <p:sldId id="310" r:id="rId16"/>
    <p:sldId id="299" r:id="rId17"/>
    <p:sldId id="293" r:id="rId18"/>
    <p:sldId id="315" r:id="rId19"/>
    <p:sldId id="316" r:id="rId20"/>
    <p:sldId id="317" r:id="rId21"/>
    <p:sldId id="319" r:id="rId22"/>
    <p:sldId id="320" r:id="rId23"/>
    <p:sldId id="321" r:id="rId24"/>
    <p:sldId id="290" r:id="rId25"/>
    <p:sldId id="296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B7F698"/>
    <a:srgbClr val="FF93FF"/>
    <a:srgbClr val="FF00FF"/>
    <a:srgbClr val="FF99CC"/>
    <a:srgbClr val="00FF00"/>
    <a:srgbClr val="CC00FF"/>
    <a:srgbClr val="FF5050"/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2F2F015-506D-4034-943C-479DAE464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417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F2F015-506D-4034-943C-479DAE464AC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7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43388"/>
            <a:ext cx="67262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8" y="4243388"/>
            <a:ext cx="2306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/>
          <p:nvPr/>
        </p:nvSpPr>
        <p:spPr bwMode="ltGray">
          <a:xfrm>
            <a:off x="0" y="2590800"/>
            <a:ext cx="6726238" cy="165893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/>
          <p:cNvSpPr/>
          <p:nvPr/>
        </p:nvSpPr>
        <p:spPr>
          <a:xfrm>
            <a:off x="6834188" y="2590800"/>
            <a:ext cx="2308225" cy="1658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25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5663"/>
            <a:ext cx="402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2749550"/>
            <a:ext cx="1370013" cy="1357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6428F-C611-49BB-9DA7-306FB390B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73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3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4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5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6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AEFF4-89D0-43B8-AD7B-366411077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95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1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2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3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4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1F8BA-3182-4EF9-BB33-608D9FB30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4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9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0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31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32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" name="TextBox 9"/>
          <p:cNvSpPr txBox="1"/>
          <p:nvPr/>
        </p:nvSpPr>
        <p:spPr>
          <a:xfrm>
            <a:off x="271463" y="747713"/>
            <a:ext cx="5334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7200" dirty="0"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67538" y="299878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72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9A391-259A-48B1-8606-7E3AE54513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517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2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3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4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7148C-D509-44E1-A1EA-82FBEBD33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66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4" name="Picture 23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4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25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6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87067-0B85-4B09-BDE6-5927329B4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57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3" name="Picture 34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5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36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37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C61C1-7C36-42F9-958E-F68922BE58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548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16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7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8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19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F101-F43F-4E54-801F-DDA80D622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342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 rot="5400000">
            <a:off x="4575175" y="2747963"/>
            <a:ext cx="6862763" cy="1366837"/>
            <a:chOff x="2281445" y="609600"/>
            <a:chExt cx="6862555" cy="1368199"/>
          </a:xfrm>
        </p:grpSpPr>
        <p:sp>
          <p:nvSpPr>
            <p:cNvPr id="5" name="Rectangle 11"/>
            <p:cNvSpPr/>
            <p:nvPr/>
          </p:nvSpPr>
          <p:spPr bwMode="ltGray">
            <a:xfrm>
              <a:off x="2281445" y="609600"/>
              <a:ext cx="5286215" cy="1368199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12"/>
            <p:cNvSpPr/>
            <p:nvPr/>
          </p:nvSpPr>
          <p:spPr>
            <a:xfrm>
              <a:off x="7710530" y="609600"/>
              <a:ext cx="1433470" cy="1368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9588" y="5935663"/>
            <a:ext cx="4519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088" y="5432425"/>
            <a:ext cx="1149350" cy="1273175"/>
          </a:xfrm>
        </p:spPr>
        <p:txBody>
          <a:bodyPr anchor="t"/>
          <a:lstStyle>
            <a:lvl1pPr algn="ctr">
              <a:defRPr smtClean="0"/>
            </a:lvl1pPr>
          </a:lstStyle>
          <a:p>
            <a:pPr>
              <a:defRPr/>
            </a:pPr>
            <a:fld id="{63C2BFFA-5AD8-4F88-BC20-B379C4353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439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772C2-D7C1-4B13-86B7-46F91997D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31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395D-10B0-4AF4-B3E0-8F74BD101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2960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2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9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3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64DA-19D7-41BA-B865-650F79048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0472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58D08-3CB2-4540-B61C-EC917E9EF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08146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3C1D5-B607-4B37-88A4-4BFA43119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4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2728913"/>
            <a:ext cx="9161463" cy="1676400"/>
            <a:chOff x="0" y="2895600"/>
            <a:chExt cx="9161969" cy="1677035"/>
          </a:xfrm>
        </p:grpSpPr>
        <p:pic>
          <p:nvPicPr>
            <p:cNvPr id="5" name="Picture 18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9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0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1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75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538" y="28702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DD89-37FE-44A2-AD76-7983F17E6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42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B19F7-0EA5-42E5-A897-4437AC69E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84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8" name="Picture 28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9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30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31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AAEE6-C861-40E4-9DB4-DB4424336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4" name="Picture 1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6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7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B76D7-A785-47B1-8BF9-002DEB0C4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>
            <a:fillRect/>
          </a:stretch>
        </p:blipFill>
        <p:spPr bwMode="auto">
          <a:xfrm>
            <a:off x="7716838" y="1973263"/>
            <a:ext cx="14446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3"/>
          <p:cNvSpPr/>
          <p:nvPr/>
        </p:nvSpPr>
        <p:spPr>
          <a:xfrm>
            <a:off x="7710488" y="609600"/>
            <a:ext cx="1433512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9F558-6C5B-4B49-ABE7-9EEE8194B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25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868E1-F162-4A38-ABAE-F2494164D2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85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C4D11-E465-4E10-A91D-99C3E8A19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75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31813" y="752475"/>
            <a:ext cx="68961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2336800"/>
            <a:ext cx="6888163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338" y="59356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5663"/>
            <a:ext cx="4833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2475"/>
            <a:ext cx="1157288" cy="1092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36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F23003-0C5A-4ECD-AFB7-FC6DE1F0B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947" r:id="rId17"/>
    <p:sldLayoutId id="2147483948" r:id="rId18"/>
    <p:sldLayoutId id="2147483949" r:id="rId19"/>
    <p:sldLayoutId id="2147483950" r:id="rId20"/>
    <p:sldLayoutId id="2147483951" r:id="rId2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5"/>
          <p:cNvSpPr>
            <a:spLocks noGrp="1"/>
          </p:cNvSpPr>
          <p:nvPr>
            <p:ph type="title"/>
          </p:nvPr>
        </p:nvSpPr>
        <p:spPr>
          <a:xfrm>
            <a:off x="304801" y="609600"/>
            <a:ext cx="7467600" cy="1165225"/>
          </a:xfrm>
        </p:spPr>
        <p:txBody>
          <a:bodyPr/>
          <a:lstStyle/>
          <a:p>
            <a:r>
              <a:rPr lang="uk-UA" dirty="0"/>
              <a:t>Робота </a:t>
            </a:r>
            <a:r>
              <a:rPr lang="uk-UA"/>
              <a:t>№</a:t>
            </a:r>
            <a:r>
              <a:rPr lang="uk-UA" smtClean="0"/>
              <a:t>18. </a:t>
            </a:r>
            <a:r>
              <a:rPr lang="uk-UA" b="1" dirty="0"/>
              <a:t>Дія фітогормонів на утворення і ріст коренів рослин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33400" y="2283654"/>
            <a:ext cx="7514053" cy="1320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i="1" dirty="0"/>
              <a:t>Мета</a:t>
            </a:r>
            <a:r>
              <a:rPr lang="uk-UA" sz="2800" b="1" dirty="0"/>
              <a:t>:</a:t>
            </a:r>
            <a:r>
              <a:rPr lang="uk-UA" sz="2800" dirty="0"/>
              <a:t> виявити вплив фізіологічно активних речовин на ріст окремих органів рослин</a:t>
            </a:r>
            <a:endParaRPr lang="uk-UA" sz="2800" dirty="0" smtClean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ъект 6"/>
          <p:cNvSpPr txBox="1">
            <a:spLocks/>
          </p:cNvSpPr>
          <p:nvPr/>
        </p:nvSpPr>
        <p:spPr>
          <a:xfrm>
            <a:off x="1119774" y="3962400"/>
            <a:ext cx="7795626" cy="19812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i="1" dirty="0">
                <a:solidFill>
                  <a:srgbClr val="B7F698"/>
                </a:solidFill>
              </a:rPr>
              <a:t>Завдання </a:t>
            </a:r>
            <a:r>
              <a:rPr lang="uk-UA" i="1" dirty="0" smtClean="0">
                <a:solidFill>
                  <a:srgbClr val="B7F698"/>
                </a:solidFill>
              </a:rPr>
              <a:t>1.</a:t>
            </a:r>
            <a:r>
              <a:rPr lang="uk-UA" b="1" dirty="0" smtClean="0">
                <a:solidFill>
                  <a:srgbClr val="B7F698"/>
                </a:solidFill>
              </a:rPr>
              <a:t> </a:t>
            </a:r>
            <a:r>
              <a:rPr lang="uk-UA" dirty="0">
                <a:solidFill>
                  <a:srgbClr val="B7F698"/>
                </a:solidFill>
              </a:rPr>
              <a:t>С</a:t>
            </a:r>
            <a:r>
              <a:rPr lang="uk-UA" dirty="0" smtClean="0">
                <a:solidFill>
                  <a:srgbClr val="B7F698"/>
                </a:solidFill>
              </a:rPr>
              <a:t>формувати </a:t>
            </a:r>
            <a:r>
              <a:rPr lang="uk-UA" dirty="0">
                <a:solidFill>
                  <a:srgbClr val="B7F698"/>
                </a:solidFill>
              </a:rPr>
              <a:t>уявлення про механізм впливу гетероауксину на вкорінення трав’янистих живців однорічних </a:t>
            </a:r>
            <a:r>
              <a:rPr lang="uk-UA" dirty="0" smtClean="0">
                <a:solidFill>
                  <a:srgbClr val="B7F698"/>
                </a:solidFill>
              </a:rPr>
              <a:t>рослин</a:t>
            </a:r>
          </a:p>
          <a:p>
            <a:pPr lvl="0" fontAlgn="auto">
              <a:spcAft>
                <a:spcPts val="0"/>
              </a:spcAft>
              <a:defRPr/>
            </a:pPr>
            <a:r>
              <a:rPr lang="uk-UA" i="1" dirty="0">
                <a:solidFill>
                  <a:srgbClr val="B7F698"/>
                </a:solidFill>
              </a:rPr>
              <a:t>Завдання </a:t>
            </a:r>
            <a:r>
              <a:rPr lang="uk-UA" i="1" dirty="0" smtClean="0">
                <a:solidFill>
                  <a:srgbClr val="B7F698"/>
                </a:solidFill>
              </a:rPr>
              <a:t>2.</a:t>
            </a:r>
            <a:r>
              <a:rPr lang="uk-UA" dirty="0">
                <a:solidFill>
                  <a:srgbClr val="B7F698"/>
                </a:solidFill>
              </a:rPr>
              <a:t> </a:t>
            </a:r>
            <a:r>
              <a:rPr lang="uk-UA" dirty="0" err="1">
                <a:solidFill>
                  <a:srgbClr val="B7F698"/>
                </a:solidFill>
              </a:rPr>
              <a:t>П</a:t>
            </a:r>
            <a:r>
              <a:rPr lang="uk-UA" dirty="0" err="1" smtClean="0">
                <a:solidFill>
                  <a:srgbClr val="B7F698"/>
                </a:solidFill>
              </a:rPr>
              <a:t>роспостерігати</a:t>
            </a:r>
            <a:r>
              <a:rPr lang="uk-UA" dirty="0" smtClean="0">
                <a:solidFill>
                  <a:srgbClr val="B7F698"/>
                </a:solidFill>
              </a:rPr>
              <a:t> </a:t>
            </a:r>
            <a:r>
              <a:rPr lang="uk-UA" dirty="0">
                <a:solidFill>
                  <a:srgbClr val="B7F698"/>
                </a:solidFill>
              </a:rPr>
              <a:t>за впливом різних концентрацій гетероауксину на ступінь розвитку кореневої системи </a:t>
            </a:r>
            <a:endParaRPr lang="ru-RU" dirty="0">
              <a:solidFill>
                <a:srgbClr val="B7F698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ru-RU" dirty="0">
              <a:solidFill>
                <a:srgbClr val="B7F69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22244" y="5638800"/>
            <a:ext cx="547688" cy="1092200"/>
          </a:xfrm>
        </p:spPr>
        <p:txBody>
          <a:bodyPr/>
          <a:lstStyle/>
          <a:p>
            <a:pPr>
              <a:defRPr/>
            </a:pPr>
            <a:fld id="{AC5764DA-19D7-41BA-B865-650F7904832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43912" y="36394"/>
            <a:ext cx="700088" cy="543523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" y="36394"/>
            <a:ext cx="213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№3</a:t>
            </a:r>
            <a:endParaRPr lang="ru-RU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755230"/>
              </p:ext>
            </p:extLst>
          </p:nvPr>
        </p:nvGraphicFramePr>
        <p:xfrm>
          <a:off x="228600" y="559333"/>
          <a:ext cx="8648600" cy="5584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  <a:gridCol w="411950"/>
              </a:tblGrid>
              <a:tr h="106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кореня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290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31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кореня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31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2403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31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31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2403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107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109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110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111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113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114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116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117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118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2403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121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122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124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127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129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130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131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132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133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134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135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2403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136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137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138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139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149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151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31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  <a:tr h="1824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152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153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154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155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156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157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158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159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160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161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162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164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165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166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167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>
                    <a:solidFill>
                      <a:srgbClr val="FF9900"/>
                    </a:solidFill>
                  </a:tcPr>
                </a:tc>
              </a:tr>
              <a:tr h="364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846" marR="208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6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23440" y="6824"/>
            <a:ext cx="700088" cy="54292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3400" y="349694"/>
            <a:ext cx="213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№4</a:t>
            </a:r>
            <a:endParaRPr lang="ru-RU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205742"/>
              </p:ext>
            </p:extLst>
          </p:nvPr>
        </p:nvGraphicFramePr>
        <p:xfrm>
          <a:off x="228600" y="838200"/>
          <a:ext cx="8777903" cy="4877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8495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  <a:gridCol w="414338"/>
              </a:tblGrid>
              <a:tr h="24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368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13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7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82000" y="123946"/>
            <a:ext cx="723900" cy="609600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09600" y="123946"/>
            <a:ext cx="7391400" cy="6096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uk-UA" sz="2800" b="1" dirty="0" smtClean="0">
                <a:solidFill>
                  <a:srgbClr val="B7F698"/>
                </a:solidFill>
              </a:rPr>
              <a:t>Завдання для самостійного виконання: </a:t>
            </a:r>
            <a:endParaRPr lang="ru-RU" sz="2800" b="1" dirty="0" smtClean="0">
              <a:solidFill>
                <a:srgbClr val="B7F698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04800" y="609600"/>
            <a:ext cx="8305800" cy="9906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Ознайомитись з представленими даними замірів коренів проростків контрольної та піддослідної групи</a:t>
            </a:r>
          </a:p>
          <a:p>
            <a:pPr eaLnBrk="1" hangingPunct="1"/>
            <a:r>
              <a:rPr lang="uk-UA" sz="2000" dirty="0" smtClean="0"/>
              <a:t>Заповнити зведену таблицю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377705"/>
              </p:ext>
            </p:extLst>
          </p:nvPr>
        </p:nvGraphicFramePr>
        <p:xfrm>
          <a:off x="365077" y="1752600"/>
          <a:ext cx="8269407" cy="40309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47938"/>
                <a:gridCol w="938062"/>
                <a:gridCol w="1327808"/>
                <a:gridCol w="1415392"/>
                <a:gridCol w="990601"/>
                <a:gridCol w="1430456"/>
                <a:gridCol w="819150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Варіанти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рослини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корінців, що утворилися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корінців, см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Всього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 1 рослині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(середнє </a:t>
                      </a:r>
                      <a:r>
                        <a:rPr lang="uk-UA" sz="1400" dirty="0" err="1">
                          <a:effectLst/>
                        </a:rPr>
                        <a:t>арифм</a:t>
                      </a:r>
                      <a:r>
                        <a:rPr lang="uk-UA" sz="1400" dirty="0">
                          <a:effectLst/>
                        </a:rPr>
                        <a:t>.)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Всього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 1 рослині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(середнє </a:t>
                      </a:r>
                      <a:r>
                        <a:rPr lang="uk-UA" sz="1400" dirty="0" err="1">
                          <a:effectLst/>
                        </a:rPr>
                        <a:t>арифм</a:t>
                      </a:r>
                      <a:r>
                        <a:rPr lang="uk-UA" sz="1400" dirty="0">
                          <a:effectLst/>
                        </a:rPr>
                        <a:t>.)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% до </a:t>
                      </a:r>
                      <a:r>
                        <a:rPr lang="uk-UA" sz="1400" dirty="0" smtClean="0">
                          <a:effectLst/>
                        </a:rPr>
                        <a:t>контро-</a:t>
                      </a:r>
                      <a:r>
                        <a:rPr lang="uk-UA" sz="1400" dirty="0" err="1" smtClean="0">
                          <a:effectLst/>
                        </a:rPr>
                        <a:t>лю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Водопровідна вода (контр.)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0,01% розчин </a:t>
                      </a:r>
                      <a:r>
                        <a:rPr lang="uk-UA" sz="1600" dirty="0" smtClean="0">
                          <a:effectLst/>
                        </a:rPr>
                        <a:t>гетеро-ауксину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304800" y="5858301"/>
            <a:ext cx="8610600" cy="694899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Описати у висновках, як 0,01% розчин гетероауксину пливає на корені паростків, що вкорінюються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839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67712" y="22429"/>
            <a:ext cx="776288" cy="609600"/>
          </a:xfrm>
        </p:spPr>
        <p:txBody>
          <a:bodyPr/>
          <a:lstStyle/>
          <a:p>
            <a:pPr>
              <a:defRPr/>
            </a:pPr>
            <a:fld id="{AC5764DA-19D7-41BA-B865-650F79048320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04799" y="327229"/>
            <a:ext cx="77689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uk-UA" sz="2400" i="1" dirty="0">
                <a:solidFill>
                  <a:srgbClr val="B7F698"/>
                </a:solidFill>
              </a:rPr>
              <a:t>Завдання </a:t>
            </a:r>
            <a:r>
              <a:rPr lang="uk-UA" sz="2400" i="1" dirty="0" smtClean="0">
                <a:solidFill>
                  <a:srgbClr val="B7F698"/>
                </a:solidFill>
              </a:rPr>
              <a:t>2.</a:t>
            </a:r>
            <a:r>
              <a:rPr lang="uk-UA" sz="2400" b="1" dirty="0" smtClean="0">
                <a:solidFill>
                  <a:srgbClr val="B7F698"/>
                </a:solidFill>
              </a:rPr>
              <a:t> Вивчити дію різних концентрацій фітогормонів на ріст коренів рослин</a:t>
            </a:r>
            <a:endParaRPr lang="ru-RU" sz="2400" dirty="0">
              <a:solidFill>
                <a:srgbClr val="B7F69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57200" y="5181600"/>
            <a:ext cx="839628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sz="2000" dirty="0" smtClean="0"/>
              <a:t>Суть експерименту полягає в наступному: насіння пшениці пророщують на фільтрувальному папері, змоченому розчинами гетероауксину різних концентрацій, і порівнюють ступінь розвитку кореневої системи у проростків різних варіантів досліду </a:t>
            </a:r>
            <a:endParaRPr lang="ru-RU" sz="20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21" y="1377016"/>
            <a:ext cx="7323291" cy="3652184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236961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43912" y="152400"/>
            <a:ext cx="700088" cy="54292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57200" y="695325"/>
            <a:ext cx="4038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sz="2200" dirty="0" smtClean="0"/>
              <a:t>На початку виконання роботи методом </a:t>
            </a:r>
            <a:r>
              <a:rPr lang="uk-UA" sz="2200" dirty="0" smtClean="0"/>
              <a:t>поетапного десятикратного розведення </a:t>
            </a:r>
            <a:r>
              <a:rPr lang="uk-UA" sz="2200" dirty="0" smtClean="0"/>
              <a:t>готують лінійку розчинів гетероауксину наступних концентрацій:</a:t>
            </a:r>
          </a:p>
          <a:p>
            <a:endParaRPr lang="uk-UA" sz="2200" dirty="0" smtClean="0"/>
          </a:p>
          <a:p>
            <a:r>
              <a:rPr lang="uk-UA" sz="2200" dirty="0" smtClean="0"/>
              <a:t>Розчин №1 - 0,01 </a:t>
            </a:r>
            <a:r>
              <a:rPr lang="uk-UA" sz="2200" dirty="0"/>
              <a:t>% </a:t>
            </a:r>
            <a:endParaRPr lang="ru-RU" sz="2200" dirty="0"/>
          </a:p>
          <a:p>
            <a:r>
              <a:rPr lang="uk-UA" sz="2200" dirty="0" smtClean="0"/>
              <a:t>Розчин №2 - </a:t>
            </a:r>
            <a:r>
              <a:rPr lang="uk-UA" sz="2200" dirty="0"/>
              <a:t>0,001 %</a:t>
            </a:r>
            <a:endParaRPr lang="ru-RU" sz="2200" dirty="0"/>
          </a:p>
          <a:p>
            <a:r>
              <a:rPr lang="uk-UA" sz="2200" dirty="0" smtClean="0"/>
              <a:t>Розчин №3 - </a:t>
            </a:r>
            <a:r>
              <a:rPr lang="uk-UA" sz="2200" dirty="0"/>
              <a:t>0,0001 %</a:t>
            </a:r>
            <a:endParaRPr lang="ru-RU" sz="2200" dirty="0"/>
          </a:p>
          <a:p>
            <a:r>
              <a:rPr lang="uk-UA" sz="2200" dirty="0" smtClean="0"/>
              <a:t>Розчин №4 - </a:t>
            </a:r>
            <a:r>
              <a:rPr lang="uk-UA" sz="2200" dirty="0"/>
              <a:t>0,00001 %</a:t>
            </a:r>
            <a:endParaRPr lang="ru-RU" sz="2200" dirty="0"/>
          </a:p>
          <a:p>
            <a:r>
              <a:rPr lang="uk-UA" sz="2200" dirty="0" smtClean="0"/>
              <a:t>Розчин №5 - </a:t>
            </a:r>
            <a:r>
              <a:rPr lang="uk-UA" sz="2200" dirty="0"/>
              <a:t>0,000001 </a:t>
            </a:r>
            <a:r>
              <a:rPr lang="uk-UA" sz="2200" dirty="0" smtClean="0"/>
              <a:t>%</a:t>
            </a:r>
          </a:p>
          <a:p>
            <a:endParaRPr lang="uk-UA" sz="2200" dirty="0" smtClean="0"/>
          </a:p>
          <a:p>
            <a:r>
              <a:rPr lang="uk-UA" sz="2200" dirty="0" smtClean="0"/>
              <a:t>Роль контрольного розчину відіграє дистильована вода</a:t>
            </a:r>
            <a:endParaRPr lang="ru-RU" sz="2200" dirty="0"/>
          </a:p>
          <a:p>
            <a:pPr algn="just" eaLnBrk="1" hangingPunct="1"/>
            <a:endParaRPr lang="ru-RU" sz="2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066800"/>
            <a:ext cx="4106255" cy="4480381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12996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17754" y="20472"/>
            <a:ext cx="700088" cy="61912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309598" y="5101682"/>
            <a:ext cx="84582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sz="2200" dirty="0" smtClean="0"/>
              <a:t>Підготовленими розчинами змочуємо </a:t>
            </a:r>
            <a:r>
              <a:rPr lang="uk-UA" sz="2200" dirty="0" smtClean="0"/>
              <a:t>кружечки </a:t>
            </a:r>
            <a:r>
              <a:rPr lang="uk-UA" sz="2200" dirty="0"/>
              <a:t>фільтрувального </a:t>
            </a:r>
            <a:r>
              <a:rPr lang="uk-UA" sz="2200" dirty="0" smtClean="0"/>
              <a:t>паперу, вміщеного в чашки Петрі. </a:t>
            </a:r>
            <a:r>
              <a:rPr lang="uk-UA" sz="2200" dirty="0"/>
              <a:t>Зверху на </a:t>
            </a:r>
            <a:r>
              <a:rPr lang="uk-UA" sz="2200" dirty="0" smtClean="0"/>
              <a:t>зволожений фільтрувальний папір </a:t>
            </a:r>
            <a:r>
              <a:rPr lang="uk-UA" sz="2200" dirty="0"/>
              <a:t>в </a:t>
            </a:r>
            <a:r>
              <a:rPr lang="uk-UA" sz="2200" dirty="0" smtClean="0"/>
              <a:t>чашку </a:t>
            </a:r>
            <a:r>
              <a:rPr lang="uk-UA" sz="2200" dirty="0"/>
              <a:t>пінцетом </a:t>
            </a:r>
            <a:r>
              <a:rPr lang="uk-UA" sz="2200" dirty="0" smtClean="0"/>
              <a:t>викладаємо по 10 </a:t>
            </a:r>
            <a:r>
              <a:rPr lang="uk-UA" sz="2200" dirty="0" err="1"/>
              <a:t>зерен</a:t>
            </a:r>
            <a:r>
              <a:rPr lang="uk-UA" sz="2200" dirty="0"/>
              <a:t> </a:t>
            </a:r>
            <a:r>
              <a:rPr lang="uk-UA" sz="2200" dirty="0" smtClean="0"/>
              <a:t>пшениці.</a:t>
            </a:r>
            <a:endParaRPr lang="ru-RU" sz="2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57200"/>
            <a:ext cx="7731954" cy="4626285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9973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80306" y="0"/>
            <a:ext cx="700088" cy="711200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87518" y="5791200"/>
            <a:ext cx="7696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200" dirty="0" smtClean="0"/>
              <a:t>Закриваємо </a:t>
            </a:r>
            <a:r>
              <a:rPr lang="uk-UA" sz="2200" dirty="0"/>
              <a:t>чашки Петрі кришками і </a:t>
            </a:r>
            <a:r>
              <a:rPr lang="uk-UA" sz="2200" dirty="0" smtClean="0"/>
              <a:t>виставляємо </a:t>
            </a:r>
            <a:r>
              <a:rPr lang="uk-UA" sz="2200" dirty="0"/>
              <a:t>в </a:t>
            </a:r>
            <a:r>
              <a:rPr lang="uk-UA" sz="2200" dirty="0" smtClean="0"/>
              <a:t>термостат </a:t>
            </a:r>
            <a:r>
              <a:rPr lang="uk-UA" sz="2200" dirty="0"/>
              <a:t>при температурі </a:t>
            </a:r>
            <a:r>
              <a:rPr lang="uk-UA" sz="2200" dirty="0" smtClean="0"/>
              <a:t>25°С</a:t>
            </a:r>
            <a:endParaRPr lang="ru-RU" sz="2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42" y="711200"/>
            <a:ext cx="8077200" cy="4911411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29600" y="6172199"/>
            <a:ext cx="914400" cy="65609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762000" y="152400"/>
            <a:ext cx="7696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200" dirty="0" smtClean="0"/>
              <a:t>Через 7 днів – фіксуємо результат, описуючи розвиток кореневої системи проростків</a:t>
            </a:r>
            <a:endParaRPr lang="ru-RU" sz="2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119592"/>
            <a:ext cx="8458200" cy="5052607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17754" y="12510"/>
            <a:ext cx="700088" cy="54292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45" y="761999"/>
            <a:ext cx="2630055" cy="2992821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353053"/>
              </p:ext>
            </p:extLst>
          </p:nvPr>
        </p:nvGraphicFramePr>
        <p:xfrm>
          <a:off x="3047998" y="762000"/>
          <a:ext cx="5719800" cy="2496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8094"/>
                <a:gridCol w="2403306"/>
                <a:gridCol w="762000"/>
                <a:gridCol w="762000"/>
                <a:gridCol w="614400"/>
              </a:tblGrid>
              <a:tr h="22415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57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2415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741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2415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741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0259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57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2415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81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060176"/>
              </p:ext>
            </p:extLst>
          </p:nvPr>
        </p:nvGraphicFramePr>
        <p:xfrm>
          <a:off x="3047999" y="3581400"/>
          <a:ext cx="5719799" cy="2739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8433"/>
                <a:gridCol w="2394094"/>
                <a:gridCol w="772289"/>
                <a:gridCol w="772289"/>
                <a:gridCol w="622694"/>
              </a:tblGrid>
              <a:tr h="29990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№6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  <a:tr h="309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  <a:tr h="29990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№7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</a:tr>
              <a:tr h="322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  <a:tr h="29990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№8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</a:tr>
              <a:tr h="2582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  <a:tr h="29990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№9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</a:tr>
              <a:tr h="270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3464" y="47603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solidFill>
                  <a:srgbClr val="B7F698"/>
                </a:solidFill>
              </a:rPr>
              <a:t>К</a:t>
            </a:r>
            <a:r>
              <a:rPr lang="uk-UA" sz="2400" b="1" dirty="0" smtClean="0">
                <a:solidFill>
                  <a:srgbClr val="B7F698"/>
                </a:solidFill>
              </a:rPr>
              <a:t>онтроль – дистильована вода</a:t>
            </a:r>
            <a:endParaRPr lang="ru-RU" sz="2400" b="1" dirty="0">
              <a:solidFill>
                <a:srgbClr val="B7F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02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31402" y="76200"/>
            <a:ext cx="700088" cy="69532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049" y="1219200"/>
            <a:ext cx="4648200" cy="4884723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799" y="371415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400" b="1" dirty="0" smtClean="0">
                <a:solidFill>
                  <a:srgbClr val="B7F698"/>
                </a:solidFill>
              </a:rPr>
              <a:t>Варіант №1</a:t>
            </a:r>
            <a:r>
              <a:rPr lang="uk-UA" sz="2400" b="1" dirty="0" smtClean="0">
                <a:solidFill>
                  <a:srgbClr val="B7F698"/>
                </a:solidFill>
              </a:rPr>
              <a:t> – 0,01% розчин гетероауксину</a:t>
            </a:r>
            <a:endParaRPr lang="ru-RU" sz="2400" b="1" dirty="0">
              <a:solidFill>
                <a:srgbClr val="B7F698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2133600"/>
            <a:ext cx="2895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400" dirty="0" smtClean="0"/>
              <a:t>З 10-ти насінин 3 - проклюнулись, але не проросли.</a:t>
            </a:r>
          </a:p>
          <a:p>
            <a:pPr algn="ctr" eaLnBrk="1" hangingPunct="1"/>
            <a:endParaRPr lang="uk-UA" sz="2400" dirty="0"/>
          </a:p>
          <a:p>
            <a:pPr algn="ctr" eaLnBrk="1" hangingPunct="1"/>
            <a:r>
              <a:rPr lang="uk-UA" sz="2400" dirty="0" smtClean="0"/>
              <a:t>Всі насінини загинули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0854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50292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uk-UA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Трохи теорії: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/>
              <a:t> </a:t>
            </a:r>
            <a:r>
              <a:rPr lang="uk-UA" dirty="0"/>
              <a:t>Фітогормони – органічні речовини, що синтезуються спеціалізованими тканинами рослин і діють в надзвичайно малих дозах (10</a:t>
            </a:r>
            <a:r>
              <a:rPr lang="uk-UA" baseline="30000" dirty="0"/>
              <a:t>-3</a:t>
            </a:r>
            <a:r>
              <a:rPr lang="uk-UA" dirty="0"/>
              <a:t>–10</a:t>
            </a:r>
            <a:r>
              <a:rPr lang="uk-UA" baseline="30000" dirty="0"/>
              <a:t>-5</a:t>
            </a:r>
            <a:r>
              <a:rPr lang="uk-UA" dirty="0"/>
              <a:t> моль\л) як регулятори і координатори онтогенезу</a:t>
            </a:r>
            <a:r>
              <a:rPr lang="uk-UA" dirty="0" smtClean="0"/>
              <a:t>. Проявляють стимулюючу або </a:t>
            </a:r>
            <a:r>
              <a:rPr lang="uk-UA" dirty="0" err="1" smtClean="0"/>
              <a:t>інгібуючу</a:t>
            </a:r>
            <a:r>
              <a:rPr lang="uk-UA" dirty="0" smtClean="0"/>
              <a:t> дію. Серед стимуляторів найбільш відомими є </a:t>
            </a:r>
            <a:r>
              <a:rPr lang="uk-UA" b="1" i="1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ауксини</a:t>
            </a:r>
            <a:r>
              <a:rPr lang="uk-UA" dirty="0" smtClean="0"/>
              <a:t> - </a:t>
            </a:r>
            <a:r>
              <a:rPr lang="uk-UA" dirty="0"/>
              <a:t>речовини </a:t>
            </a:r>
            <a:r>
              <a:rPr lang="uk-UA" dirty="0" err="1"/>
              <a:t>ідольної</a:t>
            </a:r>
            <a:r>
              <a:rPr lang="uk-UA" dirty="0"/>
              <a:t> </a:t>
            </a:r>
            <a:r>
              <a:rPr lang="uk-UA" dirty="0" smtClean="0"/>
              <a:t>природи, які </a:t>
            </a:r>
            <a:r>
              <a:rPr lang="uk-UA" dirty="0"/>
              <a:t>регулюють процеси поділу та розтягування клітин, сприяють формуванню коренів, провідних пучків та оплодня, мають </a:t>
            </a:r>
            <a:r>
              <a:rPr lang="uk-UA" dirty="0" err="1"/>
              <a:t>аттрагуючий</a:t>
            </a:r>
            <a:r>
              <a:rPr lang="uk-UA" dirty="0"/>
              <a:t> </a:t>
            </a:r>
            <a:r>
              <a:rPr lang="uk-UA" dirty="0" err="1"/>
              <a:t>еффект</a:t>
            </a:r>
            <a:r>
              <a:rPr lang="uk-UA" dirty="0"/>
              <a:t> дії, відіграють важливу роль в </a:t>
            </a:r>
            <a:r>
              <a:rPr lang="uk-UA" dirty="0" err="1"/>
              <a:t>тропізмах</a:t>
            </a:r>
            <a:r>
              <a:rPr lang="uk-UA" dirty="0"/>
              <a:t> та </a:t>
            </a:r>
            <a:r>
              <a:rPr lang="uk-UA" dirty="0" err="1" smtClean="0"/>
              <a:t>настіях</a:t>
            </a:r>
            <a:r>
              <a:rPr lang="uk-UA" dirty="0" smtClean="0"/>
              <a:t>. Штучним аналогом природних </a:t>
            </a:r>
            <a:r>
              <a:rPr lang="uk-UA" dirty="0" err="1" smtClean="0"/>
              <a:t>ауксниів</a:t>
            </a:r>
            <a:r>
              <a:rPr lang="uk-UA" dirty="0" smtClean="0"/>
              <a:t> є </a:t>
            </a:r>
            <a:endParaRPr lang="uk-UA" dirty="0"/>
          </a:p>
          <a:p>
            <a:pPr algn="just" eaLnBrk="1" hangingPunct="1">
              <a:defRPr/>
            </a:pPr>
            <a:r>
              <a:rPr lang="uk-UA" b="1" i="1" dirty="0" smtClean="0">
                <a:solidFill>
                  <a:srgbClr val="FF9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Гетероауксин</a:t>
            </a:r>
            <a:r>
              <a:rPr lang="uk-UA" dirty="0" smtClean="0"/>
              <a:t>, β </a:t>
            </a:r>
            <a:r>
              <a:rPr lang="uk-UA" dirty="0"/>
              <a:t>- </a:t>
            </a:r>
            <a:r>
              <a:rPr lang="uk-UA" dirty="0" smtClean="0"/>
              <a:t>індолілоцтова кислота. </a:t>
            </a:r>
            <a:r>
              <a:rPr lang="uk-UA" dirty="0"/>
              <a:t>Обробка рослин гетероауксином активізує процеси коренеутворення; прискорює пробудження сплячих бруньок, насіння. </a:t>
            </a:r>
            <a:r>
              <a:rPr lang="uk-UA" dirty="0" smtClean="0"/>
              <a:t>Гетероауксин широко використовується </a:t>
            </a:r>
            <a:r>
              <a:rPr lang="uk-UA" dirty="0"/>
              <a:t>у сільському господарстві для розмноження рослин живцями.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96312" y="5562600"/>
            <a:ext cx="547688" cy="1092200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556" y="1011555"/>
            <a:ext cx="3276600" cy="4495800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23440" y="152400"/>
            <a:ext cx="700088" cy="46672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43000" y="152400"/>
            <a:ext cx="70103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400" b="1" dirty="0" smtClean="0">
                <a:solidFill>
                  <a:srgbClr val="B7F698"/>
                </a:solidFill>
              </a:rPr>
              <a:t>Варіант №2</a:t>
            </a:r>
            <a:r>
              <a:rPr lang="uk-UA" sz="2400" b="1" dirty="0" smtClean="0">
                <a:solidFill>
                  <a:srgbClr val="B7F698"/>
                </a:solidFill>
              </a:rPr>
              <a:t> – 0,001% розчин гетероауксину</a:t>
            </a:r>
            <a:endParaRPr lang="ru-RU" sz="2400" b="1" dirty="0">
              <a:solidFill>
                <a:srgbClr val="B7F698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286000"/>
            <a:ext cx="2733092" cy="2819400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912555"/>
              </p:ext>
            </p:extLst>
          </p:nvPr>
        </p:nvGraphicFramePr>
        <p:xfrm>
          <a:off x="685800" y="838200"/>
          <a:ext cx="5257800" cy="2624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2566"/>
                <a:gridCol w="2075434"/>
                <a:gridCol w="441960"/>
                <a:gridCol w="441960"/>
                <a:gridCol w="441960"/>
                <a:gridCol w="441960"/>
                <a:gridCol w="441960"/>
              </a:tblGrid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512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477383"/>
              </p:ext>
            </p:extLst>
          </p:nvPr>
        </p:nvGraphicFramePr>
        <p:xfrm>
          <a:off x="685800" y="3657600"/>
          <a:ext cx="5257799" cy="2667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/>
                <a:gridCol w="2133600"/>
                <a:gridCol w="457200"/>
                <a:gridCol w="457200"/>
                <a:gridCol w="457200"/>
                <a:gridCol w="457200"/>
                <a:gridCol w="380999"/>
              </a:tblGrid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6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7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8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9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10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11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43912" y="61852"/>
            <a:ext cx="700088" cy="61912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799" y="371415"/>
            <a:ext cx="7315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400" b="1" dirty="0" smtClean="0">
                <a:solidFill>
                  <a:srgbClr val="B7F698"/>
                </a:solidFill>
              </a:rPr>
              <a:t>Варіант №3</a:t>
            </a:r>
            <a:r>
              <a:rPr lang="uk-UA" sz="2400" b="1" dirty="0" smtClean="0">
                <a:solidFill>
                  <a:srgbClr val="B7F698"/>
                </a:solidFill>
              </a:rPr>
              <a:t> – 0,0001% розчин гетероауксину</a:t>
            </a:r>
            <a:endParaRPr lang="ru-RU" sz="2400" b="1" dirty="0">
              <a:solidFill>
                <a:srgbClr val="B7F698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2133600"/>
            <a:ext cx="3201490" cy="3276599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345685"/>
              </p:ext>
            </p:extLst>
          </p:nvPr>
        </p:nvGraphicFramePr>
        <p:xfrm>
          <a:off x="3657599" y="990600"/>
          <a:ext cx="5181600" cy="2667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439"/>
                <a:gridCol w="2217361"/>
                <a:gridCol w="609600"/>
                <a:gridCol w="609600"/>
                <a:gridCol w="609600"/>
              </a:tblGrid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45,5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894530"/>
              </p:ext>
            </p:extLst>
          </p:nvPr>
        </p:nvGraphicFramePr>
        <p:xfrm>
          <a:off x="3657600" y="3810000"/>
          <a:ext cx="5181600" cy="26247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/>
                <a:gridCol w="2209800"/>
                <a:gridCol w="609600"/>
                <a:gridCol w="609600"/>
                <a:gridCol w="609600"/>
              </a:tblGrid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6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кореня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7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8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9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10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512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55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07518" y="22746"/>
            <a:ext cx="700088" cy="721483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799" y="371415"/>
            <a:ext cx="7315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400" b="1" dirty="0" smtClean="0">
                <a:solidFill>
                  <a:srgbClr val="B7F698"/>
                </a:solidFill>
              </a:rPr>
              <a:t>Варіант №4</a:t>
            </a:r>
            <a:r>
              <a:rPr lang="uk-UA" sz="2400" b="1" dirty="0" smtClean="0">
                <a:solidFill>
                  <a:srgbClr val="B7F698"/>
                </a:solidFill>
              </a:rPr>
              <a:t> – 0,00001% розчин гетероауксину</a:t>
            </a:r>
            <a:endParaRPr lang="ru-RU" sz="2400" b="1" dirty="0">
              <a:solidFill>
                <a:srgbClr val="B7F698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08" y="1828800"/>
            <a:ext cx="2858071" cy="2865513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640651"/>
              </p:ext>
            </p:extLst>
          </p:nvPr>
        </p:nvGraphicFramePr>
        <p:xfrm>
          <a:off x="3428999" y="1295400"/>
          <a:ext cx="5333997" cy="2929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1"/>
                <a:gridCol w="2438399"/>
                <a:gridCol w="584199"/>
                <a:gridCol w="584199"/>
                <a:gridCol w="584199"/>
              </a:tblGrid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25,5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369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№ кореня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</a:rPr>
                        <a:t>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кореня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479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365241"/>
              </p:ext>
            </p:extLst>
          </p:nvPr>
        </p:nvGraphicFramePr>
        <p:xfrm>
          <a:off x="3429000" y="4419600"/>
          <a:ext cx="533400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/>
                <a:gridCol w="2438400"/>
                <a:gridCol w="609600"/>
                <a:gridCol w="533400"/>
                <a:gridCol w="609600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6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кореня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7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</a:tr>
              <a:tr h="316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8</a:t>
                      </a: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</a:tr>
              <a:tr h="392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5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23440" y="36394"/>
            <a:ext cx="700088" cy="69532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799" y="371415"/>
            <a:ext cx="7315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400" b="1" dirty="0" smtClean="0">
                <a:solidFill>
                  <a:srgbClr val="B7F698"/>
                </a:solidFill>
              </a:rPr>
              <a:t>Варіант №5</a:t>
            </a:r>
            <a:r>
              <a:rPr lang="uk-UA" sz="2400" b="1" dirty="0" smtClean="0">
                <a:solidFill>
                  <a:srgbClr val="B7F698"/>
                </a:solidFill>
              </a:rPr>
              <a:t> – 0,000001% розчин гетероауксину</a:t>
            </a:r>
            <a:endParaRPr lang="ru-RU" sz="2400" b="1" dirty="0">
              <a:solidFill>
                <a:srgbClr val="B7F698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00411"/>
              </p:ext>
            </p:extLst>
          </p:nvPr>
        </p:nvGraphicFramePr>
        <p:xfrm>
          <a:off x="762000" y="1066800"/>
          <a:ext cx="495300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0873"/>
                <a:gridCol w="2281927"/>
                <a:gridCol w="533400"/>
                <a:gridCol w="533400"/>
                <a:gridCol w="533400"/>
              </a:tblGrid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369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Насінина №4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  <a:tr h="23992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>
                    <a:solidFill>
                      <a:srgbClr val="FF9900"/>
                    </a:solidFill>
                  </a:tcPr>
                </a:tc>
              </a:tr>
              <a:tr h="293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862" marR="45862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447800"/>
            <a:ext cx="2877457" cy="2682490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185627"/>
              </p:ext>
            </p:extLst>
          </p:nvPr>
        </p:nvGraphicFramePr>
        <p:xfrm>
          <a:off x="762000" y="3962400"/>
          <a:ext cx="4953000" cy="2438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2286000"/>
                <a:gridCol w="457200"/>
                <a:gridCol w="304800"/>
                <a:gridCol w="457200"/>
                <a:gridCol w="381000"/>
              </a:tblGrid>
              <a:tr h="29990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6</a:t>
                      </a:r>
                      <a:endParaRPr lang="ru-RU" sz="1400" dirty="0">
                        <a:effectLst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кореня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r>
                        <a:rPr lang="uk-UA" sz="1400" dirty="0" smtClean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  <a:tr h="309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  <a:tr h="29990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</a:t>
                      </a:r>
                      <a:r>
                        <a:rPr lang="uk-UA" sz="1400" dirty="0" smtClean="0">
                          <a:effectLst/>
                        </a:rPr>
                        <a:t>№7</a:t>
                      </a:r>
                      <a:endParaRPr lang="ru-RU" sz="1400" dirty="0">
                        <a:effectLst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</a:tr>
              <a:tr h="309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  <a:tr h="29990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</a:tr>
              <a:tr h="309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  <a:tr h="29990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Насінина №</a:t>
                      </a:r>
                      <a:r>
                        <a:rPr lang="uk-UA" sz="1400" dirty="0" smtClean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>
                    <a:solidFill>
                      <a:srgbClr val="FF9900"/>
                    </a:solidFill>
                  </a:tcPr>
                </a:tc>
              </a:tr>
              <a:tr h="309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327" marR="5732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96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6896100" cy="437908"/>
          </a:xfrm>
        </p:spPr>
        <p:txBody>
          <a:bodyPr/>
          <a:lstStyle/>
          <a:p>
            <a:r>
              <a:rPr lang="uk-UA" sz="2400" b="1" dirty="0" smtClean="0">
                <a:solidFill>
                  <a:srgbClr val="B7F698"/>
                </a:solidFill>
              </a:rPr>
              <a:t>Завдання для самостійного виконання: </a:t>
            </a:r>
            <a:endParaRPr lang="ru-RU" sz="2400" b="1" dirty="0" smtClean="0">
              <a:solidFill>
                <a:srgbClr val="B7F69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197" y="1143000"/>
            <a:ext cx="7620000" cy="1371600"/>
          </a:xfrm>
        </p:spPr>
        <p:txBody>
          <a:bodyPr/>
          <a:lstStyle/>
          <a:p>
            <a:pPr eaLnBrk="1" hangingPunct="1"/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Ознайомитись з представленими даними замірів коренів проростків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пшениці в контрольній та піддослідних групах (всі варіанти)</a:t>
            </a:r>
          </a:p>
          <a:p>
            <a:pPr eaLnBrk="1" hangingPunct="1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Провести підрахунки та заповнити зведену таблицю</a:t>
            </a:r>
            <a:endParaRPr lang="uk-UA" sz="220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82000" y="191111"/>
            <a:ext cx="708422" cy="533400"/>
          </a:xfrm>
        </p:spPr>
        <p:txBody>
          <a:bodyPr/>
          <a:lstStyle/>
          <a:p>
            <a:pPr>
              <a:defRPr/>
            </a:pPr>
            <a:fld id="{C4B868E1-F162-4A38-ABAE-F2494164D2C2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08301"/>
              </p:ext>
            </p:extLst>
          </p:nvPr>
        </p:nvGraphicFramePr>
        <p:xfrm>
          <a:off x="609600" y="2647291"/>
          <a:ext cx="8077200" cy="2402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38199"/>
                <a:gridCol w="2635186"/>
                <a:gridCol w="1403414"/>
                <a:gridCol w="2158386"/>
                <a:gridCol w="104201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Об’єкт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Варіант досліду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Сумарна довжина корінців</a:t>
                      </a:r>
                      <a:r>
                        <a:rPr lang="uk-UA" sz="1400" dirty="0" smtClean="0">
                          <a:solidFill>
                            <a:schemeClr val="bg1"/>
                          </a:solidFill>
                          <a:effectLst/>
                        </a:rPr>
                        <a:t>, см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Середня довжина корінців, </a:t>
                      </a:r>
                      <a:r>
                        <a:rPr lang="uk-UA" sz="1400" dirty="0" smtClean="0">
                          <a:solidFill>
                            <a:schemeClr val="bg1"/>
                          </a:solidFill>
                          <a:effectLst/>
                        </a:rPr>
                        <a:t>см </a:t>
                      </a: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uk-UA" sz="1400" dirty="0" smtClean="0">
                          <a:solidFill>
                            <a:schemeClr val="bg1"/>
                          </a:solidFill>
                          <a:effectLst/>
                        </a:rPr>
                        <a:t>середнє арифметичне)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bg1"/>
                          </a:solidFill>
                          <a:effectLst/>
                        </a:rPr>
                        <a:t>% до контролю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Вода (контроль)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–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Гетероауксин 0,01 %-ний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Гетероауксин 0,001 %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Гетероауксин 0,0001 %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Гетероауксин 0,00001 %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Гетероауксин 0,000001 %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00"/>
                    </a:solidFill>
                  </a:tcPr>
                </a:tc>
              </a:tr>
            </a:tbl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 bwMode="auto">
          <a:xfrm>
            <a:off x="381000" y="53340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Порівнявши результати підрахунків, зробити висновок, яка</a:t>
            </a:r>
            <a:r>
              <a:rPr lang="uk-UA" sz="2000" dirty="0" smtClean="0"/>
              <a:t> </a:t>
            </a:r>
            <a:r>
              <a:rPr lang="uk-UA" sz="2000" dirty="0"/>
              <a:t>концентрація ІОК є оптимальною для закладки та росту додаткових </a:t>
            </a:r>
            <a:r>
              <a:rPr lang="uk-UA" sz="2000" dirty="0" smtClean="0"/>
              <a:t>коренів</a:t>
            </a:r>
            <a:endParaRPr lang="uk-UA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752475"/>
            <a:ext cx="7316787" cy="1081088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для самопідготовки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914400" y="2971800"/>
            <a:ext cx="5502274" cy="914400"/>
          </a:xfrm>
        </p:spPr>
        <p:txBody>
          <a:bodyPr/>
          <a:lstStyle/>
          <a:p>
            <a:pPr lvl="0"/>
            <a:r>
              <a:rPr lang="uk-UA" dirty="0"/>
              <a:t>Мусієнко М.М. Фізіологія рослин. – К.: Фітосоціоцентр, 2001. – 392 с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5486400"/>
            <a:ext cx="700088" cy="1092200"/>
          </a:xfrm>
        </p:spPr>
        <p:txBody>
          <a:bodyPr/>
          <a:lstStyle/>
          <a:p>
            <a:pPr>
              <a:defRPr/>
            </a:pPr>
            <a:fld id="{F48B76D7-A785-47B1-8BF9-002DEB0C4E3B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799" y="327229"/>
            <a:ext cx="77689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i="1" dirty="0">
                <a:solidFill>
                  <a:srgbClr val="B7F698"/>
                </a:solidFill>
              </a:rPr>
              <a:t>Завдання </a:t>
            </a:r>
            <a:r>
              <a:rPr lang="uk-UA" sz="2400" i="1" dirty="0" smtClean="0">
                <a:solidFill>
                  <a:srgbClr val="B7F698"/>
                </a:solidFill>
              </a:rPr>
              <a:t>1.</a:t>
            </a:r>
            <a:r>
              <a:rPr lang="uk-UA" sz="2400" b="1" dirty="0" smtClean="0">
                <a:solidFill>
                  <a:srgbClr val="B7F698"/>
                </a:solidFill>
              </a:rPr>
              <a:t> Дослідити укорінення живців </a:t>
            </a:r>
            <a:r>
              <a:rPr lang="uk-UA" sz="2400" b="1" dirty="0">
                <a:solidFill>
                  <a:srgbClr val="B7F698"/>
                </a:solidFill>
              </a:rPr>
              <a:t>квасолі, оброблених гетероауксином</a:t>
            </a:r>
            <a:endParaRPr lang="ru-RU" sz="2400" dirty="0">
              <a:solidFill>
                <a:srgbClr val="B7F69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5" name="TextBox 4"/>
          <p:cNvSpPr txBox="1">
            <a:spLocks noChangeArrowheads="1"/>
          </p:cNvSpPr>
          <p:nvPr/>
        </p:nvSpPr>
        <p:spPr bwMode="auto">
          <a:xfrm>
            <a:off x="304799" y="1447800"/>
            <a:ext cx="4114801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sz="2100" dirty="0" smtClean="0"/>
              <a:t>Для проведення даного досліду необхідно проростити насіння квасолі.</a:t>
            </a:r>
          </a:p>
          <a:p>
            <a:pPr algn="just" eaLnBrk="1" hangingPunct="1"/>
            <a:r>
              <a:rPr lang="uk-UA" sz="2100" dirty="0" smtClean="0"/>
              <a:t>Проростки, які можна спробувати вкорінювати, повинні мати як мінімум одну пару справжніх листків і вирости до 10-13 см заввишки. В якості субстрату для пророщування ми використали соснову тирсу, </a:t>
            </a:r>
            <a:r>
              <a:rPr lang="uk-UA" sz="2100" dirty="0" smtClean="0"/>
              <a:t>яку </a:t>
            </a:r>
            <a:r>
              <a:rPr lang="uk-UA" sz="2100" dirty="0" smtClean="0"/>
              <a:t>періодично зволожували; також насіння можна пророщувати на кількох шарах зволоженої медичної вати.</a:t>
            </a:r>
            <a:endParaRPr lang="ru-RU" sz="21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29767" y="5638800"/>
            <a:ext cx="623888" cy="1092200"/>
          </a:xfrm>
        </p:spPr>
        <p:txBody>
          <a:bodyPr/>
          <a:lstStyle/>
          <a:p>
            <a:pPr>
              <a:defRPr/>
            </a:pPr>
            <a:fld id="{AC5764DA-19D7-41BA-B865-650F7904832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926" y="2133600"/>
            <a:ext cx="4115785" cy="2893017"/>
          </a:xfrm>
          <a:prstGeom prst="rect">
            <a:avLst/>
          </a:prstGeom>
          <a:ln w="25400">
            <a:solidFill>
              <a:srgbClr val="FFFF00"/>
            </a:solidFill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34400" y="5638800"/>
            <a:ext cx="471488" cy="1092200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52400" y="624465"/>
            <a:ext cx="8382000" cy="1338421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ru-RU" sz="2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10800000" flipV="1">
            <a:off x="152400" y="153691"/>
            <a:ext cx="8641628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Серед паростків</a:t>
            </a:r>
            <a:r>
              <a:rPr kumimoji="0" lang="uk-UA" sz="1900" b="0" i="0" u="none" strike="noStrike" cap="none" normalizeH="0" dirty="0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квасолі висотою </a:t>
            </a:r>
            <a:r>
              <a:rPr kumimoji="0" lang="uk-UA" sz="19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10-13 см (10 днів та старші) відбирають 10 однакових за розміром, зрізають їх. Основу стебла </a:t>
            </a:r>
            <a:r>
              <a:rPr kumimoji="0" lang="uk-UA" sz="19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паростів</a:t>
            </a:r>
            <a:r>
              <a:rPr kumimoji="0" lang="uk-UA" sz="19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підрізають під водою (в кристалізаторі).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 паростків (контрольні) ставляють у колбочку з водою.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uk-UA" sz="1900" b="0" i="0" u="none" strike="noStrike" cap="none" normalizeH="0" baseline="0" dirty="0" smtClean="0">
                <a:ln>
                  <a:noFill/>
                </a:ln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 паростків (піддослідні) ставлять у колбочку з 0,01% розчином гетероауксину на 3 години.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uk-UA" sz="1900" dirty="0" smtClean="0">
                <a:latin typeface="+mn-lt"/>
              </a:rPr>
              <a:t>Через 3 години виймають піддослідні паростки з розчину гетероауксину і ставлять в іншу колбу з водою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585124"/>
            <a:ext cx="2228635" cy="3444253"/>
          </a:xfrm>
          <a:prstGeom prst="rect">
            <a:avLst/>
          </a:prstGeom>
          <a:ln w="25400">
            <a:solidFill>
              <a:srgbClr val="FFFF00"/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313" y="2585125"/>
            <a:ext cx="2438400" cy="3444253"/>
          </a:xfrm>
          <a:prstGeom prst="rect">
            <a:avLst/>
          </a:prstGeom>
          <a:ln w="25400">
            <a:solidFill>
              <a:srgbClr val="FFFF00"/>
            </a:solidFill>
          </a:ln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 rot="10800000" flipV="1">
            <a:off x="128516" y="6053892"/>
            <a:ext cx="864162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uk-UA" sz="1900" dirty="0" smtClean="0">
                <a:latin typeface="+mn-lt"/>
              </a:rPr>
              <a:t>Залишають колбочки </a:t>
            </a:r>
            <a:r>
              <a:rPr lang="uk-UA" sz="1900" dirty="0">
                <a:latin typeface="+mn-lt"/>
              </a:rPr>
              <a:t>світлі при температурі 20-25°С до утворення корінців (у </a:t>
            </a:r>
            <a:r>
              <a:rPr lang="uk-UA" sz="1900" dirty="0" err="1">
                <a:latin typeface="+mn-lt"/>
              </a:rPr>
              <a:t>апараті</a:t>
            </a:r>
            <a:r>
              <a:rPr lang="uk-UA" sz="1900" dirty="0">
                <a:latin typeface="+mn-lt"/>
              </a:rPr>
              <a:t> «ФЛОРА-1» чи «ФЛОРА -2</a:t>
            </a:r>
            <a:r>
              <a:rPr lang="uk-UA" sz="1900" dirty="0" smtClean="0">
                <a:latin typeface="+mn-lt"/>
              </a:rPr>
              <a:t>») – приблизно на 7-10 днів</a:t>
            </a:r>
            <a:endParaRPr kumimoji="0" lang="uk-UA" sz="1900" b="0" i="0" u="none" strike="noStrike" cap="none" normalizeH="0" baseline="0" dirty="0" smtClean="0">
              <a:ln>
                <a:noFill/>
              </a:ln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 rot="10800000" flipV="1">
            <a:off x="304800" y="228600"/>
            <a:ext cx="7315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uk-UA" sz="2000" dirty="0"/>
              <a:t>В кінці досліду </a:t>
            </a:r>
            <a:r>
              <a:rPr lang="uk-UA" sz="2000" dirty="0" smtClean="0"/>
              <a:t>(через 10 днів) ми підрахували </a:t>
            </a:r>
            <a:r>
              <a:rPr lang="uk-UA" sz="2000" dirty="0"/>
              <a:t>кількість утворених корінців, їх довжину</a:t>
            </a:r>
            <a:endParaRPr lang="uk-UA" sz="2000" dirty="0" smtClean="0"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981" y="1135343"/>
            <a:ext cx="4763837" cy="4554941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5889140"/>
            <a:ext cx="845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B7F698"/>
                </a:solidFill>
              </a:rPr>
              <a:t>Так виглядають </a:t>
            </a:r>
            <a:r>
              <a:rPr lang="uk-UA" sz="2000" b="1" dirty="0" smtClean="0">
                <a:solidFill>
                  <a:srgbClr val="B7F698"/>
                </a:solidFill>
              </a:rPr>
              <a:t>проростки, що 10 днів витримувались в склянці з Н</a:t>
            </a:r>
            <a:r>
              <a:rPr lang="uk-UA" sz="1400" b="1" dirty="0" smtClean="0">
                <a:solidFill>
                  <a:srgbClr val="B7F698"/>
                </a:solidFill>
              </a:rPr>
              <a:t>2</a:t>
            </a:r>
            <a:r>
              <a:rPr lang="uk-UA" sz="2000" b="1" dirty="0" smtClean="0">
                <a:solidFill>
                  <a:srgbClr val="B7F698"/>
                </a:solidFill>
              </a:rPr>
              <a:t>О</a:t>
            </a:r>
            <a:endParaRPr lang="ru-RU" sz="2000" b="1" dirty="0">
              <a:solidFill>
                <a:srgbClr val="B7F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92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0600" y="5638800"/>
            <a:ext cx="533400" cy="1092200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94079" y="228600"/>
            <a:ext cx="845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B7F698"/>
                </a:solidFill>
              </a:rPr>
              <a:t>Результати вимірювання коренів контрольної групи паростків (Н</a:t>
            </a:r>
            <a:r>
              <a:rPr lang="uk-UA" sz="1600" b="1" dirty="0" smtClean="0">
                <a:solidFill>
                  <a:srgbClr val="B7F698"/>
                </a:solidFill>
              </a:rPr>
              <a:t>2</a:t>
            </a:r>
            <a:r>
              <a:rPr lang="uk-UA" sz="2000" b="1" dirty="0" smtClean="0">
                <a:solidFill>
                  <a:srgbClr val="B7F698"/>
                </a:solidFill>
              </a:rPr>
              <a:t>О)</a:t>
            </a:r>
            <a:endParaRPr lang="ru-RU" sz="2000" b="1" dirty="0">
              <a:solidFill>
                <a:srgbClr val="B7F698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4315" y="736431"/>
            <a:ext cx="213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№1</a:t>
            </a:r>
            <a:endParaRPr lang="ru-RU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855800"/>
              </p:ext>
            </p:extLst>
          </p:nvPr>
        </p:nvGraphicFramePr>
        <p:xfrm>
          <a:off x="404315" y="1136541"/>
          <a:ext cx="8295562" cy="52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7485"/>
                <a:gridCol w="636453"/>
                <a:gridCol w="636453"/>
                <a:gridCol w="636453"/>
                <a:gridCol w="636453"/>
                <a:gridCol w="636453"/>
                <a:gridCol w="636453"/>
                <a:gridCol w="636453"/>
                <a:gridCol w="636453"/>
                <a:gridCol w="63645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№ кореня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Довжина кореня, в 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6,5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5,5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68857" y="1870648"/>
            <a:ext cx="20084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№2</a:t>
            </a:r>
            <a:endParaRPr lang="ru-RU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419685"/>
              </p:ext>
            </p:extLst>
          </p:nvPr>
        </p:nvGraphicFramePr>
        <p:xfrm>
          <a:off x="366783" y="2305222"/>
          <a:ext cx="8447964" cy="521844"/>
        </p:xfrm>
        <a:graphic>
          <a:graphicData uri="http://schemas.openxmlformats.org/drawingml/2006/table">
            <a:tbl>
              <a:tblPr firstRow="1" firstCol="1" bandRow="1"/>
              <a:tblGrid>
                <a:gridCol w="2300217"/>
                <a:gridCol w="738116"/>
                <a:gridCol w="609600"/>
                <a:gridCol w="838200"/>
                <a:gridCol w="457200"/>
                <a:gridCol w="762000"/>
                <a:gridCol w="609600"/>
                <a:gridCol w="533400"/>
                <a:gridCol w="609600"/>
                <a:gridCol w="533400"/>
                <a:gridCol w="45663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кореня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Довжина кореня, в мм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9772" y="3102373"/>
            <a:ext cx="213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№3</a:t>
            </a:r>
            <a:endParaRPr lang="ru-RU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083124"/>
              </p:ext>
            </p:extLst>
          </p:nvPr>
        </p:nvGraphicFramePr>
        <p:xfrm>
          <a:off x="394079" y="3529779"/>
          <a:ext cx="7102242" cy="52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4039"/>
                <a:gridCol w="664029"/>
                <a:gridCol w="664029"/>
                <a:gridCol w="664029"/>
                <a:gridCol w="664029"/>
                <a:gridCol w="664029"/>
                <a:gridCol w="664029"/>
                <a:gridCol w="66402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№ кореня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Довжина кореня, в 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529004"/>
              </p:ext>
            </p:extLst>
          </p:nvPr>
        </p:nvGraphicFramePr>
        <p:xfrm>
          <a:off x="394079" y="4748993"/>
          <a:ext cx="8483222" cy="52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1521"/>
                <a:gridCol w="543791"/>
                <a:gridCol w="543791"/>
                <a:gridCol w="543791"/>
                <a:gridCol w="543791"/>
                <a:gridCol w="543791"/>
                <a:gridCol w="543791"/>
                <a:gridCol w="543791"/>
                <a:gridCol w="543791"/>
                <a:gridCol w="543791"/>
                <a:gridCol w="543791"/>
                <a:gridCol w="54379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№ кореня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Довжина кореня, в 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11,5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27,5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9772" y="4334098"/>
            <a:ext cx="213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№4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39772" y="5468315"/>
            <a:ext cx="213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№5</a:t>
            </a:r>
            <a:endParaRPr lang="ru-RU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786114"/>
              </p:ext>
            </p:extLst>
          </p:nvPr>
        </p:nvGraphicFramePr>
        <p:xfrm>
          <a:off x="394079" y="5867400"/>
          <a:ext cx="6159121" cy="52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1521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68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№ кореня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Довжина кореня, в 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7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31652" y="609600"/>
            <a:ext cx="395288" cy="54927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28600"/>
            <a:ext cx="5912459" cy="5181600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2496" y="5544953"/>
            <a:ext cx="868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B7F698"/>
                </a:solidFill>
              </a:rPr>
              <a:t>Так виглядають </a:t>
            </a:r>
            <a:r>
              <a:rPr lang="uk-UA" sz="2000" b="1" dirty="0" smtClean="0">
                <a:solidFill>
                  <a:srgbClr val="B7F698"/>
                </a:solidFill>
              </a:rPr>
              <a:t>через 10 днів проростки, які на початку досліду 3 години витримувались в 0,01% розчині гетероауксину (10 днів – витримувались у воді)</a:t>
            </a:r>
            <a:endParaRPr lang="ru-RU" sz="2000" b="1" dirty="0">
              <a:solidFill>
                <a:srgbClr val="B7F6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99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43594" y="6154241"/>
            <a:ext cx="395288" cy="703759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94079" y="228600"/>
            <a:ext cx="845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B7F698"/>
                </a:solidFill>
              </a:rPr>
              <a:t>Результати вимірювання коренів піддослідної групи паростків (0,01% розчин гетероауксину)</a:t>
            </a:r>
            <a:endParaRPr lang="ru-RU" sz="2000" b="1" dirty="0">
              <a:solidFill>
                <a:srgbClr val="B7F698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188543"/>
              </p:ext>
            </p:extLst>
          </p:nvPr>
        </p:nvGraphicFramePr>
        <p:xfrm>
          <a:off x="152398" y="1524000"/>
          <a:ext cx="8793958" cy="4404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602"/>
                <a:gridCol w="533400"/>
                <a:gridCol w="457200"/>
                <a:gridCol w="457200"/>
                <a:gridCol w="457200"/>
                <a:gridCol w="457200"/>
                <a:gridCol w="304800"/>
                <a:gridCol w="381000"/>
                <a:gridCol w="457200"/>
                <a:gridCol w="304800"/>
                <a:gridCol w="381000"/>
                <a:gridCol w="381000"/>
                <a:gridCol w="381000"/>
                <a:gridCol w="381000"/>
                <a:gridCol w="381000"/>
                <a:gridCol w="457200"/>
                <a:gridCol w="488156"/>
              </a:tblGrid>
              <a:tr h="216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№ кореня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6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9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13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16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  <a:tr h="240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1,5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  <a:tr h="216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№ кореня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</a:tr>
              <a:tr h="316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0,5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0,5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0,5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  <a:tr h="216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№ кореня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</a:tr>
              <a:tr h="316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2,5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1,5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1,5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1,5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6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6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  <a:tr h="216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№ кореня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</a:tr>
              <a:tr h="316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6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6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6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7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6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8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8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  <a:tr h="216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№ кореня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</a:tr>
              <a:tr h="316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6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5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19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3,5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  <a:tr h="216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№ кореня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</a:tr>
              <a:tr h="316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6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5,5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8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4,5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№ кореня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2,5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№ кореня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>
                    <a:solidFill>
                      <a:srgbClr val="FF9900"/>
                    </a:solidFill>
                  </a:tcPr>
                </a:tc>
              </a:tr>
              <a:tr h="308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+mn-lt"/>
                        </a:rPr>
                        <a:t>Довжина кореня, в мм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3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12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96" marR="34396" marT="0" marB="0"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4315" y="936486"/>
            <a:ext cx="213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№1</a:t>
            </a:r>
            <a:endParaRPr lang="ru-RU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4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89572" y="77817"/>
            <a:ext cx="471488" cy="701675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" y="579437"/>
            <a:ext cx="21375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FFFF00"/>
                </a:solidFill>
              </a:rPr>
              <a:t>Паросток №2</a:t>
            </a:r>
            <a:endParaRPr lang="ru-RU" sz="20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044474"/>
              </p:ext>
            </p:extLst>
          </p:nvPr>
        </p:nvGraphicFramePr>
        <p:xfrm>
          <a:off x="381000" y="1066800"/>
          <a:ext cx="8544317" cy="4859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600"/>
                <a:gridCol w="457200"/>
                <a:gridCol w="457200"/>
                <a:gridCol w="4572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457200"/>
                <a:gridCol w="381000"/>
                <a:gridCol w="381000"/>
                <a:gridCol w="381000"/>
                <a:gridCol w="390917"/>
              </a:tblGrid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кореня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34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54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№ кореня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97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chemeClr val="tx1"/>
                          </a:solidFill>
                          <a:effectLst/>
                        </a:rPr>
                        <a:t>98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кореня, в 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0,5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  <a:tr h="243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кореня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>
                    <a:solidFill>
                      <a:srgbClr val="FF9900"/>
                    </a:solidFill>
                  </a:tcPr>
                </a:tc>
              </a:tr>
              <a:tr h="3658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кореня, в мм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64" marR="286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18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1374</TotalTime>
  <Words>2991</Words>
  <Application>Microsoft Office PowerPoint</Application>
  <PresentationFormat>Экран (4:3)</PresentationFormat>
  <Paragraphs>1945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Берлин</vt:lpstr>
      <vt:lpstr>Робота №18. Дія фітогормонів на утворення і ріст коренів рослин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для самостійного виконання: </vt:lpstr>
      <vt:lpstr>Література для самопідготовки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Загороднюк</cp:lastModifiedBy>
  <cp:revision>247</cp:revision>
  <cp:lastPrinted>1601-01-01T00:00:00Z</cp:lastPrinted>
  <dcterms:created xsi:type="dcterms:W3CDTF">1601-01-01T00:00:00Z</dcterms:created>
  <dcterms:modified xsi:type="dcterms:W3CDTF">2020-05-14T22:08:32Z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